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66" r:id="rId4"/>
    <p:sldId id="261" r:id="rId5"/>
    <p:sldId id="262" r:id="rId6"/>
    <p:sldId id="257" r:id="rId7"/>
    <p:sldId id="263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5" d="100"/>
          <a:sy n="55" d="100"/>
        </p:scale>
        <p:origin x="57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BFC11-78BD-4162-8B91-42D573E765E2}" type="datetimeFigureOut">
              <a:rPr lang="hr-HR" smtClean="0"/>
              <a:t>2.12.2021.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347A8-AF74-4F23-BA99-2F0B371F73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234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hr.wikipedia.org/wiki/Njema%C4%8Dka" TargetMode="External"/><Relationship Id="rId7" Type="http://schemas.openxmlformats.org/officeDocument/2006/relationships/hyperlink" Target="https://hr.wikipedia.org/wiki/Glazbalo" TargetMode="External"/><Relationship Id="rId2" Type="http://schemas.openxmlformats.org/officeDocument/2006/relationships/hyperlink" Target="https://hr.wikipedia.org/wiki/Puha%C4%8Dki_instrument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r.wikipedia.org/wiki/Drvo" TargetMode="External"/><Relationship Id="rId5" Type="http://schemas.openxmlformats.org/officeDocument/2006/relationships/hyperlink" Target="https://hr.wikipedia.org/wiki/Kovina" TargetMode="External"/><Relationship Id="rId4" Type="http://schemas.openxmlformats.org/officeDocument/2006/relationships/hyperlink" Target="https://hr.wikipedia.org/wiki/19._stolje%C4%87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9u4AG52yz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0100" y="3575050"/>
            <a:ext cx="5448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PICCOLO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67200" cy="336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700" y="0"/>
            <a:ext cx="4559300" cy="3263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00300" y="510803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u="sng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Redatelj</a:t>
            </a:r>
            <a:r>
              <a:rPr lang="hr-HR" sz="4400" dirty="0">
                <a:latin typeface="Arial Black" panose="020B0A04020102020204" pitchFamily="34" charset="0"/>
                <a:cs typeface="Arial" panose="020B0604020202020204" pitchFamily="34" charset="0"/>
              </a:rPr>
              <a:t>: Dušan </a:t>
            </a:r>
            <a:r>
              <a:rPr lang="hr-HR" sz="4400" dirty="0" err="1">
                <a:latin typeface="Arial Black" panose="020B0A04020102020204" pitchFamily="34" charset="0"/>
                <a:cs typeface="Arial" panose="020B0604020202020204" pitchFamily="34" charset="0"/>
              </a:rPr>
              <a:t>Vukotić</a:t>
            </a:r>
            <a:endParaRPr lang="hr-HR" sz="4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177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>
            <a:extLst>
              <a:ext uri="{FF2B5EF4-FFF2-40B4-BE49-F238E27FC236}">
                <a16:creationId xmlns:a16="http://schemas.microsoft.com/office/drawing/2014/main" id="{BE780E5E-E0F6-45D6-A8FC-321BF095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Znaš li koji je ovo instrument?</a:t>
            </a:r>
          </a:p>
        </p:txBody>
      </p:sp>
      <p:pic>
        <p:nvPicPr>
          <p:cNvPr id="11" name="Rezervirano mjesto sadržaja 10">
            <a:extLst>
              <a:ext uri="{FF2B5EF4-FFF2-40B4-BE49-F238E27FC236}">
                <a16:creationId xmlns:a16="http://schemas.microsoft.com/office/drawing/2014/main" id="{F2B02CB4-7BEF-44E4-9D97-C64FB848FBE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85246" y="3207278"/>
            <a:ext cx="2621507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1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E42B69-712B-4876-9BB7-594774ED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018" y="413727"/>
            <a:ext cx="10364451" cy="1596177"/>
          </a:xfrm>
        </p:spPr>
        <p:txBody>
          <a:bodyPr/>
          <a:lstStyle/>
          <a:p>
            <a:r>
              <a:rPr lang="hr-HR" b="1" dirty="0"/>
              <a:t>USNA HARMONIKA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BE176B-E91C-48FB-8D89-C7E34B3008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781176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3200" b="1" i="0" dirty="0">
                <a:solidFill>
                  <a:srgbClr val="2021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Usna harmonika</a:t>
            </a:r>
            <a:r>
              <a:rPr lang="hr-HR" sz="3200" b="0" i="0" dirty="0">
                <a:solidFill>
                  <a:srgbClr val="2021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je </a:t>
            </a:r>
            <a:r>
              <a:rPr lang="hr-HR" sz="3200" b="0" i="0" u="none" strike="noStrike" dirty="0">
                <a:solidFill>
                  <a:srgbClr val="0645A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2" tooltip="Puhački instrumenti"/>
              </a:rPr>
              <a:t>puhačko glazbalo</a:t>
            </a:r>
            <a:r>
              <a:rPr lang="hr-HR" sz="3200" b="0" i="0" dirty="0">
                <a:solidFill>
                  <a:srgbClr val="2021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nastalo u </a:t>
            </a:r>
            <a:r>
              <a:rPr lang="hr-HR" sz="3200" b="0" i="0" u="none" strike="noStrike" dirty="0">
                <a:solidFill>
                  <a:srgbClr val="0645A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3" tooltip="Njemačka"/>
              </a:rPr>
              <a:t>Njemačkoj</a:t>
            </a:r>
            <a:r>
              <a:rPr lang="hr-HR" sz="3200" b="0" i="0" dirty="0">
                <a:solidFill>
                  <a:srgbClr val="2021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početkom </a:t>
            </a:r>
            <a:r>
              <a:rPr lang="hr-HR" sz="3200" b="0" i="0" u="none" strike="noStrike" dirty="0">
                <a:solidFill>
                  <a:srgbClr val="0645A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4" tooltip="19. stoljeće"/>
              </a:rPr>
              <a:t>19. stoljeća</a:t>
            </a:r>
            <a:r>
              <a:rPr lang="hr-HR" sz="3200" b="0" i="0" dirty="0">
                <a:solidFill>
                  <a:srgbClr val="2021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Napravljena od </a:t>
            </a:r>
            <a:r>
              <a:rPr lang="hr-HR" sz="3200" b="0" i="0" u="none" strike="noStrike" dirty="0">
                <a:solidFill>
                  <a:srgbClr val="0645A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5" tooltip="Kovina"/>
              </a:rPr>
              <a:t>kovine</a:t>
            </a:r>
            <a:r>
              <a:rPr lang="hr-HR" sz="3200" b="0" i="0" dirty="0">
                <a:solidFill>
                  <a:srgbClr val="2021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i </a:t>
            </a:r>
            <a:r>
              <a:rPr lang="hr-HR" sz="3200" b="0" i="0" u="none" strike="noStrike" dirty="0">
                <a:solidFill>
                  <a:srgbClr val="0645A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6" tooltip="Drvo"/>
              </a:rPr>
              <a:t>drveta</a:t>
            </a:r>
            <a:r>
              <a:rPr lang="hr-HR" sz="3200" b="0" i="0" dirty="0">
                <a:solidFill>
                  <a:srgbClr val="2021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najmanje je </a:t>
            </a:r>
            <a:r>
              <a:rPr lang="hr-HR" sz="3200" b="0" i="0" u="none" strike="noStrike" dirty="0">
                <a:solidFill>
                  <a:srgbClr val="0645AD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hlinkClick r:id="rId7" tooltip="Glazbalo"/>
              </a:rPr>
              <a:t>glazbalo</a:t>
            </a:r>
            <a:r>
              <a:rPr lang="hr-HR" sz="3200" b="0" i="0" dirty="0">
                <a:solidFill>
                  <a:srgbClr val="202122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 kojim se jednostavno rukuje. Danas je na ovom glazbalu moguće svirati bilo koju vrstu glazbe</a:t>
            </a:r>
            <a:endParaRPr lang="hr-HR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Usna harmonika">
            <a:extLst>
              <a:ext uri="{FF2B5EF4-FFF2-40B4-BE49-F238E27FC236}">
                <a16:creationId xmlns:a16="http://schemas.microsoft.com/office/drawing/2014/main" id="{350C7A82-7758-4CA6-9869-AB66E1490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307" y="223967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320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3223" y="875212"/>
            <a:ext cx="9104811" cy="5924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dirty="0">
                <a:latin typeface="Arial Black" panose="020B0A04020102020204" pitchFamily="34" charset="0"/>
              </a:rPr>
              <a:t> </a:t>
            </a:r>
            <a:r>
              <a:rPr lang="hr-HR" sz="3200" dirty="0">
                <a:solidFill>
                  <a:srgbClr val="FF0000"/>
                </a:solidFill>
                <a:latin typeface="Arial Black" panose="020B0A04020102020204" pitchFamily="34" charset="0"/>
              </a:rPr>
              <a:t>NA LINKU SE NALAZI FILM PICCOLO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dirty="0">
                <a:solidFill>
                  <a:srgbClr val="0070C0"/>
                </a:solidFill>
                <a:latin typeface="Arial Black" panose="020B0A04020102020204" pitchFamily="34" charset="0"/>
              </a:rPr>
              <a:t> UDOBNO SE SMJESTI I POGLEDAJ  </a:t>
            </a:r>
            <a:br>
              <a:rPr lang="hr-HR" sz="3200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hr-HR" sz="3200" dirty="0">
                <a:solidFill>
                  <a:srgbClr val="0070C0"/>
                </a:solidFill>
                <a:latin typeface="Arial Black" panose="020B0A04020102020204" pitchFamily="34" charset="0"/>
              </a:rPr>
              <a:t> CRTANI FILM 2 PUTA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3200" dirty="0">
                <a:solidFill>
                  <a:srgbClr val="7030A0"/>
                </a:solidFill>
                <a:latin typeface="Arial Black" panose="020B0A04020102020204" pitchFamily="34" charset="0"/>
              </a:rPr>
              <a:t> DOK GLEDAŠ FILM PRATI: RADNJU, </a:t>
            </a:r>
          </a:p>
          <a:p>
            <a:pPr>
              <a:lnSpc>
                <a:spcPct val="150000"/>
              </a:lnSpc>
            </a:pPr>
            <a:r>
              <a:rPr lang="hr-HR" sz="3200" dirty="0">
                <a:solidFill>
                  <a:srgbClr val="7030A0"/>
                </a:solidFill>
                <a:latin typeface="Arial Black" panose="020B0A04020102020204" pitchFamily="34" charset="0"/>
              </a:rPr>
              <a:t>    BOJE, IMA LI GOVORA?</a:t>
            </a:r>
            <a:br>
              <a:rPr lang="hr-HR" sz="3200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endParaRPr lang="hr-HR" sz="3200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3200" dirty="0">
                <a:latin typeface="Arial Black" panose="020B0A04020102020204" pitchFamily="34" charset="0"/>
              </a:rPr>
              <a:t>     </a:t>
            </a:r>
            <a:r>
              <a:rPr lang="hr-HR" sz="3200" dirty="0">
                <a:solidFill>
                  <a:srgbClr val="00B050"/>
                </a:solidFill>
                <a:latin typeface="Arial Black" panose="020B0A04020102020204" pitchFamily="34" charset="0"/>
              </a:rPr>
              <a:t>UŽIVAJ!</a:t>
            </a:r>
          </a:p>
          <a:p>
            <a:pPr>
              <a:lnSpc>
                <a:spcPct val="150000"/>
              </a:lnSpc>
            </a:pPr>
            <a:r>
              <a:rPr lang="hr-HR" sz="3200" dirty="0">
                <a:hlinkClick r:id="rId2"/>
              </a:rPr>
              <a:t>https://www.youtube.com/watch?v=Y9u4AG52yz8</a:t>
            </a:r>
            <a:endParaRPr lang="hr-HR" sz="3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2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852" y="2299063"/>
            <a:ext cx="8621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NADAM SE DA TI SE FILM SVIDIO.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400" dirty="0">
                <a:solidFill>
                  <a:srgbClr val="00B050"/>
                </a:solidFill>
                <a:latin typeface="Arial Black" panose="020B0A04020102020204" pitchFamily="34" charset="0"/>
              </a:rPr>
              <a:t>SADA PROČITAJ NA SLAJDOVIMA SVE O BITNIM ELEMENTIMA U FILMU.</a:t>
            </a:r>
          </a:p>
        </p:txBody>
      </p:sp>
    </p:spTree>
    <p:extLst>
      <p:ext uri="{BB962C8B-B14F-4D97-AF65-F5344CB8AC3E}">
        <p14:creationId xmlns:p14="http://schemas.microsoft.com/office/powerpoint/2010/main" val="84148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159" y="1346012"/>
            <a:ext cx="254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PICCOLO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0200" y="1340590"/>
            <a:ext cx="623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- označava nešto malo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1659" y="621923"/>
            <a:ext cx="7328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PRIZVODNJA FILMA:  </a:t>
            </a:r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Zagreb film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9270" y="2105968"/>
            <a:ext cx="294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VRSTA FILMA: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0579" y="2086918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animirani crtani film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4785" y="4308858"/>
            <a:ext cx="4302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GLAVNI FILMSKI LIKOVI: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3050" y="4295813"/>
            <a:ext cx="452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lijevi i desni susjed</a:t>
            </a:r>
          </a:p>
        </p:txBody>
      </p:sp>
      <p:sp>
        <p:nvSpPr>
          <p:cNvPr id="9" name="Rectangle 8"/>
          <p:cNvSpPr/>
          <p:nvPr/>
        </p:nvSpPr>
        <p:spPr>
          <a:xfrm>
            <a:off x="1094785" y="5098926"/>
            <a:ext cx="4908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SPOREDNI FILMSKI LIKOVI: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8050" y="5058654"/>
            <a:ext cx="5083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ptičica, mace, ostali susjedi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4785" y="2812070"/>
            <a:ext cx="260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FILMA: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24270" y="2795770"/>
            <a:ext cx="450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svađa dvojice susjeda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4529" y="3516846"/>
            <a:ext cx="394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MJESTO RADNJE: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4779" y="3532972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veliki grad (kuća, dvorište, nebo)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0300" y="5867400"/>
            <a:ext cx="162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POUKA: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4649" y="5726152"/>
            <a:ext cx="835337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Razgovorom se mogu riješiti i najveći problemi!</a:t>
            </a:r>
          </a:p>
          <a:p>
            <a:pPr>
              <a:lnSpc>
                <a:spcPct val="150000"/>
              </a:lnSpc>
            </a:pPr>
            <a:r>
              <a:rPr lang="hr-HR" sz="2400" b="1" dirty="0">
                <a:latin typeface="Arial" panose="020B0604020202020204" pitchFamily="34" charset="0"/>
                <a:cs typeface="Arial" panose="020B0604020202020204" pitchFamily="34" charset="0"/>
              </a:rPr>
              <a:t>Ne radi drugome ono što ne želiš da drugi rade tebi.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446" y="-7904"/>
            <a:ext cx="4166554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5636" y="130629"/>
            <a:ext cx="8934994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u="sng" dirty="0">
                <a:latin typeface="Arial Black" panose="020B0A04020102020204" pitchFamily="34" charset="0"/>
              </a:rPr>
              <a:t>ZAPIŠI U BILJEŽNICU:</a:t>
            </a:r>
          </a:p>
          <a:p>
            <a:endParaRPr lang="hr-H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hr-HR" sz="2000" dirty="0">
                <a:solidFill>
                  <a:srgbClr val="FF0000"/>
                </a:solidFill>
                <a:latin typeface="Arial Black" panose="020B0A04020102020204" pitchFamily="34" charset="0"/>
              </a:rPr>
              <a:t>PICCOLO</a:t>
            </a:r>
          </a:p>
          <a:p>
            <a:endParaRPr lang="hr-HR" sz="2000" dirty="0">
              <a:latin typeface="Arial Black" panose="020B0A04020102020204" pitchFamily="34" charset="0"/>
            </a:endParaRPr>
          </a:p>
          <a:p>
            <a:pPr algn="ctr"/>
            <a:r>
              <a:rPr lang="hr-HR" sz="2000" dirty="0">
                <a:solidFill>
                  <a:srgbClr val="0070C0"/>
                </a:solidFill>
                <a:latin typeface="Arial Black" panose="020B0A04020102020204" pitchFamily="34" charset="0"/>
              </a:rPr>
              <a:t>DUŠAN VUKOTIĆ</a:t>
            </a:r>
            <a:endParaRPr lang="hr-HR" sz="2000" dirty="0">
              <a:latin typeface="Arial Black" panose="020B0A04020102020204" pitchFamily="34" charset="0"/>
            </a:endParaRPr>
          </a:p>
          <a:p>
            <a:endParaRPr lang="hr-HR" sz="2400" dirty="0">
              <a:latin typeface="Arial Black" panose="020B0A04020102020204" pitchFamily="34" charset="0"/>
            </a:endParaRPr>
          </a:p>
          <a:p>
            <a:r>
              <a:rPr lang="hr-H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VRSTA FILMA:</a:t>
            </a:r>
            <a:r>
              <a:rPr lang="hr-HR" sz="2400" dirty="0">
                <a:latin typeface="Arial Black" panose="020B0A04020102020204" pitchFamily="34" charset="0"/>
              </a:rPr>
              <a:t> ANIMIRANI CRTANI FILM</a:t>
            </a:r>
          </a:p>
          <a:p>
            <a:endParaRPr lang="hr-HR" sz="2400" dirty="0">
              <a:latin typeface="Arial Black" panose="020B0A04020102020204" pitchFamily="34" charset="0"/>
            </a:endParaRPr>
          </a:p>
          <a:p>
            <a:r>
              <a:rPr lang="hr-H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TEMA:</a:t>
            </a:r>
            <a:r>
              <a:rPr lang="hr-HR" sz="2400" dirty="0">
                <a:latin typeface="Arial Black" panose="020B0A04020102020204" pitchFamily="34" charset="0"/>
              </a:rPr>
              <a:t> SVAĐA DVOJICE SUSJEDA</a:t>
            </a:r>
          </a:p>
          <a:p>
            <a:endParaRPr lang="hr-HR" sz="2400" dirty="0">
              <a:latin typeface="Arial Black" panose="020B0A04020102020204" pitchFamily="34" charset="0"/>
            </a:endParaRPr>
          </a:p>
          <a:p>
            <a:r>
              <a:rPr lang="hr-H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MJESTO RADNJE: </a:t>
            </a:r>
            <a:r>
              <a:rPr lang="hr-HR" sz="2400" dirty="0">
                <a:latin typeface="Arial Black" panose="020B0A04020102020204" pitchFamily="34" charset="0"/>
              </a:rPr>
              <a:t>VELIKI GRAD (KUĆA, DVORIŠTE, NEBO)</a:t>
            </a:r>
          </a:p>
          <a:p>
            <a:endParaRPr lang="hr-HR" sz="2400" dirty="0">
              <a:latin typeface="Arial Black" panose="020B0A04020102020204" pitchFamily="34" charset="0"/>
            </a:endParaRPr>
          </a:p>
          <a:p>
            <a:r>
              <a:rPr lang="hr-H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GLAVNI LIKOVI: </a:t>
            </a:r>
            <a:r>
              <a:rPr lang="hr-HR" sz="2400" dirty="0">
                <a:latin typeface="Arial Black" panose="020B0A04020102020204" pitchFamily="34" charset="0"/>
              </a:rPr>
              <a:t>LIJEVI I DESNI SUSJED</a:t>
            </a:r>
          </a:p>
          <a:p>
            <a:endParaRPr lang="hr-HR" sz="2400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hr-H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POUKA: </a:t>
            </a:r>
            <a:r>
              <a:rPr lang="hr-HR" sz="2400" dirty="0">
                <a:latin typeface="Arial Black" panose="020B0A04020102020204" pitchFamily="34" charset="0"/>
              </a:rPr>
              <a:t>RAZGOVOROM SE MOGU RIJEŠITI I NAJVEĆI PROBLEMI.</a:t>
            </a:r>
          </a:p>
        </p:txBody>
      </p:sp>
    </p:spTree>
    <p:extLst>
      <p:ext uri="{BB962C8B-B14F-4D97-AF65-F5344CB8AC3E}">
        <p14:creationId xmlns:p14="http://schemas.microsoft.com/office/powerpoint/2010/main" val="3023891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4145" y="520700"/>
            <a:ext cx="523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STVARALAČKI RAD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2964" y="1852035"/>
            <a:ext cx="103251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  </a:t>
            </a:r>
            <a:r>
              <a:rPr lang="hr-HR" sz="3600" b="1" dirty="0">
                <a:latin typeface="Arial" panose="020B0604020202020204" pitchFamily="34" charset="0"/>
                <a:cs typeface="Arial" panose="020B0604020202020204" pitchFamily="34" charset="0"/>
              </a:rPr>
              <a:t>Napiši u bilježnicu. </a:t>
            </a:r>
          </a:p>
          <a:p>
            <a:endParaRPr lang="hr-H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r-HR" sz="3600" b="1" dirty="0"/>
              <a:t> </a:t>
            </a:r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Što ti  se u filmu svidjelo? Ilustriraj ako želiš.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Jesi li zadovoljan/a završetkom filma?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Što bi u filmu napravio/la drugačije da si ti redatelj/</a:t>
            </a:r>
            <a:r>
              <a:rPr lang="hr-HR" sz="4000" dirty="0" err="1">
                <a:latin typeface="Arial" panose="020B0604020202020204" pitchFamily="34" charset="0"/>
                <a:cs typeface="Arial" panose="020B0604020202020204" pitchFamily="34" charset="0"/>
              </a:rPr>
              <a:t>ica</a:t>
            </a:r>
            <a:r>
              <a:rPr lang="hr-HR" sz="4000" dirty="0">
                <a:latin typeface="Arial" panose="020B0604020202020204" pitchFamily="34" charset="0"/>
                <a:cs typeface="Arial" panose="020B0604020202020204" pitchFamily="34" charset="0"/>
              </a:rPr>
              <a:t>  filma? </a:t>
            </a:r>
          </a:p>
          <a:p>
            <a:r>
              <a:rPr lang="hr-H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5969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8C3AD7-18B8-4E45-AEDC-CC85D463EE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C000"/>
                </a:solidFill>
              </a:rPr>
              <a:t>O filmu ćemo još razgovarati u školi!</a:t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FC4EC31-A033-41BC-9DD8-4C490792BC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8505555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635</TotalTime>
  <Words>297</Words>
  <Application>Microsoft Office PowerPoint</Application>
  <PresentationFormat>Široki zaslon</PresentationFormat>
  <Paragraphs>52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Cambria</vt:lpstr>
      <vt:lpstr>Tw Cen MT</vt:lpstr>
      <vt:lpstr>Wingdings</vt:lpstr>
      <vt:lpstr>Droplet</vt:lpstr>
      <vt:lpstr>PowerPoint prezentacija</vt:lpstr>
      <vt:lpstr>Znaš li koji je ovo instrument?</vt:lpstr>
      <vt:lpstr>USNA HARMONIKA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O filmu ćemo još razgovarati u školi!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Korisnik</cp:lastModifiedBy>
  <cp:revision>47</cp:revision>
  <dcterms:created xsi:type="dcterms:W3CDTF">2018-03-01T07:59:29Z</dcterms:created>
  <dcterms:modified xsi:type="dcterms:W3CDTF">2021-12-02T16:37:56Z</dcterms:modified>
</cp:coreProperties>
</file>