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4E809-12D7-43EE-AD27-2E3605C1DC46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363E6-5E1C-45DA-9A16-3B7F9CE7EA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756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40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72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9365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ilagođeni izgled">
  <p:cSld name="Prilagođeni izgled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6"/>
          <p:cNvSpPr txBox="1">
            <a:spLocks noGrp="1"/>
          </p:cNvSpPr>
          <p:nvPr>
            <p:ph type="title"/>
          </p:nvPr>
        </p:nvSpPr>
        <p:spPr>
          <a:xfrm>
            <a:off x="665789" y="52890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717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69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78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21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50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577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14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826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63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60C6-91E0-4239-A044-E792D4D896A2}" type="datetimeFigureOut">
              <a:rPr lang="hr-HR" smtClean="0"/>
              <a:t>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6639-83D7-4447-A507-5FC5F880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64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987352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21" descr="A picture containing photo, table, sitting, computer&#10;&#10;Description generated with very high confidenc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1283" b="23881"/>
          <a:stretch/>
        </p:blipFill>
        <p:spPr>
          <a:xfrm>
            <a:off x="693256" y="191500"/>
            <a:ext cx="7762091" cy="4558166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1"/>
          <p:cNvSpPr txBox="1"/>
          <p:nvPr/>
        </p:nvSpPr>
        <p:spPr>
          <a:xfrm>
            <a:off x="688348" y="4819572"/>
            <a:ext cx="7763020" cy="12053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3000"/>
              <a:buFont typeface="Noto Sans Symbols"/>
              <a:buNone/>
            </a:pPr>
            <a:r>
              <a:rPr lang="en-US" sz="3000" b="1">
                <a:solidFill>
                  <a:srgbClr val="2E82A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IMENICE </a:t>
            </a:r>
            <a:r>
              <a:rPr lang="en-US" sz="30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su</a:t>
            </a: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riječi kojima imenujemo sve što nas okružuje.</a:t>
            </a:r>
            <a:endParaRPr sz="3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E82AF"/>
              </a:buClr>
              <a:buSzPts val="3000"/>
              <a:buFont typeface="Noto Sans Symbols"/>
              <a:buNone/>
            </a:pP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To mogu biti bića, stvari, pojave, mjesta, događaji, osjećaji...</a:t>
            </a:r>
            <a:endParaRPr sz="3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423562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2"/>
          <p:cNvSpPr/>
          <p:nvPr/>
        </p:nvSpPr>
        <p:spPr>
          <a:xfrm>
            <a:off x="1331426" y="2109447"/>
            <a:ext cx="2751665" cy="1904999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opće i vlastite imenice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22"/>
          <p:cNvSpPr/>
          <p:nvPr/>
        </p:nvSpPr>
        <p:spPr>
          <a:xfrm>
            <a:off x="5058154" y="2056715"/>
            <a:ext cx="3402278" cy="1804333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jednina i množina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imenica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2"/>
          <p:cNvSpPr/>
          <p:nvPr/>
        </p:nvSpPr>
        <p:spPr>
          <a:xfrm>
            <a:off x="1043608" y="4306757"/>
            <a:ext cx="1379452" cy="1015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medo </a:t>
            </a:r>
            <a:endParaRPr/>
          </a:p>
        </p:txBody>
      </p:sp>
      <p:sp>
        <p:nvSpPr>
          <p:cNvPr id="278" name="Google Shape;278;p22"/>
          <p:cNvSpPr/>
          <p:nvPr/>
        </p:nvSpPr>
        <p:spPr>
          <a:xfrm rot="-60000">
            <a:off x="2742658" y="4344183"/>
            <a:ext cx="1368652" cy="8956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Đuro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22"/>
          <p:cNvSpPr/>
          <p:nvPr/>
        </p:nvSpPr>
        <p:spPr>
          <a:xfrm>
            <a:off x="5053991" y="4306757"/>
            <a:ext cx="1570787" cy="88198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mama</a:t>
            </a:r>
            <a:endParaRPr/>
          </a:p>
        </p:txBody>
      </p:sp>
      <p:sp>
        <p:nvSpPr>
          <p:cNvPr id="280" name="Google Shape;280;p22"/>
          <p:cNvSpPr/>
          <p:nvPr/>
        </p:nvSpPr>
        <p:spPr>
          <a:xfrm>
            <a:off x="7092280" y="4306757"/>
            <a:ext cx="1735934" cy="8719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slonovi</a:t>
            </a:r>
            <a:endParaRPr/>
          </a:p>
        </p:txBody>
      </p:sp>
      <p:sp>
        <p:nvSpPr>
          <p:cNvPr id="281" name="Google Shape;281;p22"/>
          <p:cNvSpPr txBox="1">
            <a:spLocks noGrp="1"/>
          </p:cNvSpPr>
          <p:nvPr>
            <p:ph type="title"/>
          </p:nvPr>
        </p:nvSpPr>
        <p:spPr>
          <a:xfrm>
            <a:off x="665789" y="52890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en-US" b="1">
                <a:latin typeface="Quattrocento Sans"/>
                <a:ea typeface="Quattrocento Sans"/>
                <a:cs typeface="Quattrocento Sans"/>
                <a:sym typeface="Quattrocento Sans"/>
              </a:rPr>
              <a:t>Imenice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92944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p23" descr="A picture containing text, book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 l="7262" t="3050" r="8690" b="218"/>
          <a:stretch/>
        </p:blipFill>
        <p:spPr>
          <a:xfrm>
            <a:off x="2771800" y="2132856"/>
            <a:ext cx="4814556" cy="4282107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23"/>
          <p:cNvSpPr txBox="1">
            <a:spLocks noGrp="1"/>
          </p:cNvSpPr>
          <p:nvPr>
            <p:ph type="body" idx="1"/>
          </p:nvPr>
        </p:nvSpPr>
        <p:spPr>
          <a:xfrm>
            <a:off x="756025" y="788993"/>
            <a:ext cx="7635185" cy="1205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b="1">
                <a:solidFill>
                  <a:srgbClr val="2E82A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GLAGOLI </a:t>
            </a:r>
            <a:r>
              <a:rPr lang="en-US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su</a:t>
            </a:r>
            <a:r>
              <a:rPr lang="en-US">
                <a:latin typeface="Quattrocento Sans"/>
                <a:ea typeface="Quattrocento Sans"/>
                <a:cs typeface="Quattrocento Sans"/>
                <a:sym typeface="Quattrocento Sans"/>
              </a:rPr>
              <a:t> riječi kojima izričemo što netko radi ili što se događa.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70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4"/>
          <p:cNvSpPr txBox="1"/>
          <p:nvPr/>
        </p:nvSpPr>
        <p:spPr>
          <a:xfrm>
            <a:off x="3543300" y="3200399"/>
            <a:ext cx="2057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  <p:sp>
        <p:nvSpPr>
          <p:cNvPr id="293" name="Google Shape;293;p24"/>
          <p:cNvSpPr/>
          <p:nvPr/>
        </p:nvSpPr>
        <p:spPr>
          <a:xfrm>
            <a:off x="1448615" y="1714519"/>
            <a:ext cx="6244254" cy="725257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Mali Marko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prolijeva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vodu.  </a:t>
            </a:r>
            <a:endParaRPr/>
          </a:p>
        </p:txBody>
      </p:sp>
      <p:sp>
        <p:nvSpPr>
          <p:cNvPr id="294" name="Google Shape;294;p24"/>
          <p:cNvSpPr/>
          <p:nvPr/>
        </p:nvSpPr>
        <p:spPr>
          <a:xfrm>
            <a:off x="1456359" y="2797412"/>
            <a:ext cx="6239408" cy="730065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Bojan i Ivan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igraju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nogomet.</a:t>
            </a:r>
            <a:endParaRPr/>
          </a:p>
        </p:txBody>
      </p:sp>
      <p:sp>
        <p:nvSpPr>
          <p:cNvPr id="295" name="Google Shape;295;p24"/>
          <p:cNvSpPr/>
          <p:nvPr/>
        </p:nvSpPr>
        <p:spPr>
          <a:xfrm flipH="1">
            <a:off x="1456568" y="3875695"/>
            <a:ext cx="6241674" cy="704069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Susjed Toni mirno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spava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96" name="Google Shape;296;p24"/>
          <p:cNvSpPr/>
          <p:nvPr/>
        </p:nvSpPr>
        <p:spPr>
          <a:xfrm flipH="1">
            <a:off x="1448694" y="4948150"/>
            <a:ext cx="6240745" cy="704069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Moja sestra Ana 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svira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gitaru.</a:t>
            </a:r>
            <a:endParaRPr/>
          </a:p>
        </p:txBody>
      </p:sp>
      <p:sp>
        <p:nvSpPr>
          <p:cNvPr id="297" name="Google Shape;297;p24"/>
          <p:cNvSpPr txBox="1">
            <a:spLocks noGrp="1"/>
          </p:cNvSpPr>
          <p:nvPr>
            <p:ph type="title"/>
          </p:nvPr>
        </p:nvSpPr>
        <p:spPr>
          <a:xfrm>
            <a:off x="665789" y="52890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en-US" b="1">
                <a:latin typeface="Quattrocento Sans"/>
                <a:ea typeface="Quattrocento Sans"/>
                <a:cs typeface="Quattrocento Sans"/>
                <a:sym typeface="Quattrocento Sans"/>
              </a:rPr>
              <a:t>Glagoli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2934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Google Shape;302;p25" descr="A picture containing toy, sitting, table, water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 t="3503" r="16806" b="5413"/>
          <a:stretch/>
        </p:blipFill>
        <p:spPr>
          <a:xfrm>
            <a:off x="6198762" y="2489103"/>
            <a:ext cx="2592871" cy="3323863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25"/>
          <p:cNvSpPr txBox="1"/>
          <p:nvPr/>
        </p:nvSpPr>
        <p:spPr>
          <a:xfrm>
            <a:off x="725906" y="2521954"/>
            <a:ext cx="5230728" cy="403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Marija      kuća            oblaci          sunce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vesela       visoka         plavi            žuto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lijepa        Marijina      maleni        sjajno    </a:t>
            </a:r>
            <a:endParaRPr/>
          </a:p>
        </p:txBody>
      </p:sp>
      <p:sp>
        <p:nvSpPr>
          <p:cNvPr id="304" name="Google Shape;304;p25"/>
          <p:cNvSpPr txBox="1"/>
          <p:nvPr/>
        </p:nvSpPr>
        <p:spPr>
          <a:xfrm>
            <a:off x="539553" y="548680"/>
            <a:ext cx="7738862" cy="1555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3000"/>
              <a:buFont typeface="Noto Sans Symbols"/>
              <a:buNone/>
            </a:pPr>
            <a:r>
              <a:rPr lang="en-US" sz="3000" b="1" dirty="0">
                <a:solidFill>
                  <a:srgbClr val="2E82A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PRIDJEVI </a:t>
            </a:r>
            <a:r>
              <a:rPr lang="en-US" sz="3000" dirty="0" err="1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su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riječi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koje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kazuju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kakvo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je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što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ili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čije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je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što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</a:t>
            </a:r>
            <a:endParaRPr sz="30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E82AF"/>
              </a:buClr>
              <a:buSzPts val="3000"/>
              <a:buFont typeface="Noto Sans Symbols"/>
              <a:buNone/>
            </a:pP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Najčešće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se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dodaju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(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pridijevaju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) </a:t>
            </a:r>
            <a:r>
              <a:rPr lang="en-US" sz="3000" dirty="0" err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imenicama</a:t>
            </a:r>
            <a:r>
              <a:rPr lang="en-US" sz="3000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</a:t>
            </a:r>
            <a:endParaRPr sz="3000" dirty="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40054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6"/>
          <p:cNvSpPr txBox="1">
            <a:spLocks noGrp="1"/>
          </p:cNvSpPr>
          <p:nvPr>
            <p:ph type="title"/>
          </p:nvPr>
        </p:nvSpPr>
        <p:spPr>
          <a:xfrm>
            <a:off x="665789" y="528903"/>
            <a:ext cx="7886700" cy="540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3959"/>
              <a:buFont typeface="Quattrocento Sans"/>
              <a:buNone/>
            </a:pP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  <a:t/>
            </a:r>
            <a:br>
              <a:rPr lang="en-US" sz="3959">
                <a:latin typeface="Quattrocento Sans"/>
                <a:ea typeface="Quattrocento Sans"/>
                <a:cs typeface="Quattrocento Sans"/>
                <a:sym typeface="Quattrocento Sans"/>
              </a:rPr>
            </a:br>
            <a:endParaRPr sz="3959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310" name="Google Shape;310;p26" descr="A picture containing drawing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13" y="428803"/>
            <a:ext cx="1779270" cy="496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6" descr="A screenshot of a cell phone&#10;&#10;Description generated with very high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33850" y="430844"/>
            <a:ext cx="3095625" cy="4866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8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7"/>
          <p:cNvSpPr txBox="1">
            <a:spLocks noGrp="1"/>
          </p:cNvSpPr>
          <p:nvPr>
            <p:ph type="body" idx="1"/>
          </p:nvPr>
        </p:nvSpPr>
        <p:spPr>
          <a:xfrm>
            <a:off x="665789" y="2042282"/>
            <a:ext cx="7905895" cy="3872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endParaRPr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endParaRPr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endParaRPr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endParaRPr/>
          </a:p>
          <a:p>
            <a:pPr marL="228600" lvl="0" indent="-38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endParaRPr/>
          </a:p>
        </p:txBody>
      </p:sp>
      <p:sp>
        <p:nvSpPr>
          <p:cNvPr id="317" name="Google Shape;317;p27"/>
          <p:cNvSpPr/>
          <p:nvPr/>
        </p:nvSpPr>
        <p:spPr>
          <a:xfrm>
            <a:off x="875693" y="1605517"/>
            <a:ext cx="2636920" cy="1229894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Kakvo je što?</a:t>
            </a:r>
            <a:endParaRPr/>
          </a:p>
        </p:txBody>
      </p:sp>
      <p:sp>
        <p:nvSpPr>
          <p:cNvPr id="318" name="Google Shape;318;p27"/>
          <p:cNvSpPr/>
          <p:nvPr/>
        </p:nvSpPr>
        <p:spPr>
          <a:xfrm>
            <a:off x="5137215" y="1545583"/>
            <a:ext cx="2636920" cy="1229894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Čije je što?</a:t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19" name="Google Shape;319;p27"/>
          <p:cNvSpPr/>
          <p:nvPr/>
        </p:nvSpPr>
        <p:spPr>
          <a:xfrm>
            <a:off x="4892171" y="2996952"/>
            <a:ext cx="3297535" cy="266429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kostim: Marijin</a:t>
            </a:r>
            <a:endParaRPr sz="3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0" name="Google Shape;320;p27"/>
          <p:cNvSpPr/>
          <p:nvPr/>
        </p:nvSpPr>
        <p:spPr>
          <a:xfrm>
            <a:off x="394290" y="2996952"/>
            <a:ext cx="3596177" cy="287741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vila: dobra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haljina: zelena, lepršava</a:t>
            </a:r>
            <a:endParaRPr sz="3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šešir: narančasti</a:t>
            </a:r>
            <a:endParaRPr sz="3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štapić: žuti, čarobni</a:t>
            </a:r>
            <a:endParaRPr sz="30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321" name="Google Shape;321;p27"/>
          <p:cNvSpPr txBox="1">
            <a:spLocks noGrp="1"/>
          </p:cNvSpPr>
          <p:nvPr>
            <p:ph type="title"/>
          </p:nvPr>
        </p:nvSpPr>
        <p:spPr>
          <a:xfrm>
            <a:off x="620670" y="458718"/>
            <a:ext cx="7901739" cy="1084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en-US" b="1">
                <a:latin typeface="Quattrocento Sans"/>
                <a:ea typeface="Quattrocento Sans"/>
                <a:cs typeface="Quattrocento Sans"/>
                <a:sym typeface="Quattrocento Sans"/>
              </a:rPr>
              <a:t>Pridjevi</a:t>
            </a:r>
            <a:endParaRPr b="1"/>
          </a:p>
        </p:txBody>
      </p:sp>
    </p:spTree>
    <p:extLst>
      <p:ext uri="{BB962C8B-B14F-4D97-AF65-F5344CB8AC3E}">
        <p14:creationId xmlns:p14="http://schemas.microsoft.com/office/powerpoint/2010/main" val="254203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8"/>
          <p:cNvSpPr txBox="1"/>
          <p:nvPr/>
        </p:nvSpPr>
        <p:spPr>
          <a:xfrm>
            <a:off x="3543300" y="3200399"/>
            <a:ext cx="2057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  <p:sp>
        <p:nvSpPr>
          <p:cNvPr id="327" name="Google Shape;327;p28"/>
          <p:cNvSpPr/>
          <p:nvPr/>
        </p:nvSpPr>
        <p:spPr>
          <a:xfrm>
            <a:off x="3267341" y="3206399"/>
            <a:ext cx="2296583" cy="1904999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IMENICA</a:t>
            </a:r>
            <a:endParaRPr/>
          </a:p>
        </p:txBody>
      </p:sp>
      <p:sp>
        <p:nvSpPr>
          <p:cNvPr id="328" name="Google Shape;328;p28"/>
          <p:cNvSpPr/>
          <p:nvPr/>
        </p:nvSpPr>
        <p:spPr>
          <a:xfrm>
            <a:off x="6088190" y="3206399"/>
            <a:ext cx="2307166" cy="1904999"/>
          </a:xfrm>
          <a:prstGeom prst="roundRect">
            <a:avLst>
              <a:gd name="adj" fmla="val 16667"/>
            </a:avLst>
          </a:prstGeom>
          <a:solidFill>
            <a:srgbClr val="9CC2E5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GLAGOL</a:t>
            </a:r>
            <a:endParaRPr/>
          </a:p>
        </p:txBody>
      </p:sp>
      <p:sp>
        <p:nvSpPr>
          <p:cNvPr id="329" name="Google Shape;329;p28"/>
          <p:cNvSpPr/>
          <p:nvPr/>
        </p:nvSpPr>
        <p:spPr>
          <a:xfrm>
            <a:off x="427332" y="3206399"/>
            <a:ext cx="2307166" cy="1904999"/>
          </a:xfrm>
          <a:prstGeom prst="roundRect">
            <a:avLst>
              <a:gd name="adj" fmla="val 16667"/>
            </a:avLst>
          </a:prstGeom>
          <a:solidFill>
            <a:srgbClr val="BBD6EE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PRIDJEV</a:t>
            </a:r>
            <a:endParaRPr/>
          </a:p>
        </p:txBody>
      </p:sp>
      <p:sp>
        <p:nvSpPr>
          <p:cNvPr id="330" name="Google Shape;330;p28"/>
          <p:cNvSpPr/>
          <p:nvPr/>
        </p:nvSpPr>
        <p:spPr>
          <a:xfrm>
            <a:off x="432066" y="1936473"/>
            <a:ext cx="8244390" cy="60974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32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istra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                              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voda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                         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teče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8"/>
          <p:cNvSpPr txBox="1">
            <a:spLocks noGrp="1"/>
          </p:cNvSpPr>
          <p:nvPr>
            <p:ph type="title"/>
          </p:nvPr>
        </p:nvSpPr>
        <p:spPr>
          <a:xfrm>
            <a:off x="665789" y="52890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82AF"/>
              </a:buClr>
              <a:buSzPts val="4400"/>
              <a:buFont typeface="Quattrocento Sans"/>
              <a:buNone/>
            </a:pPr>
            <a:r>
              <a:rPr lang="en-US">
                <a:latin typeface="Quattrocento Sans"/>
                <a:ea typeface="Quattrocento Sans"/>
                <a:cs typeface="Quattrocento Sans"/>
                <a:sym typeface="Quattrocento Sans"/>
              </a:rPr>
              <a:t>Vrste riječi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770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9"/>
          <p:cNvSpPr txBox="1">
            <a:spLocks noGrp="1"/>
          </p:cNvSpPr>
          <p:nvPr>
            <p:ph type="title"/>
          </p:nvPr>
        </p:nvSpPr>
        <p:spPr>
          <a:xfrm>
            <a:off x="665789" y="52890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</a:pPr>
            <a:r>
              <a:rPr lang="en-US" dirty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         PONOVIMO VRSTE </a:t>
            </a:r>
            <a:r>
              <a:rPr lang="hr-HR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					</a:t>
            </a:r>
            <a:r>
              <a:rPr lang="en-US" dirty="0" smtClean="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RIJEČI</a:t>
            </a:r>
            <a:r>
              <a:rPr lang="en-US" dirty="0"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endParaRPr dirty="0"/>
          </a:p>
        </p:txBody>
      </p:sp>
      <p:sp>
        <p:nvSpPr>
          <p:cNvPr id="337" name="Google Shape;337;p29"/>
          <p:cNvSpPr txBox="1">
            <a:spLocks noGrp="1"/>
          </p:cNvSpPr>
          <p:nvPr>
            <p:ph type="body" idx="1"/>
          </p:nvPr>
        </p:nvSpPr>
        <p:spPr>
          <a:xfrm>
            <a:off x="665789" y="3044171"/>
            <a:ext cx="7884728" cy="826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u="sng" dirty="0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https://learningapps.org/view9873520</a:t>
            </a:r>
            <a:r>
              <a:rPr lang="en-US" dirty="0"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endParaRPr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128572"/>
            <a:ext cx="3320363" cy="245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7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Imenice</vt:lpstr>
      <vt:lpstr>PowerPoint Presentation</vt:lpstr>
      <vt:lpstr>Glagoli</vt:lpstr>
      <vt:lpstr>PowerPoint Presentation</vt:lpstr>
      <vt:lpstr>           </vt:lpstr>
      <vt:lpstr>Pridjevi</vt:lpstr>
      <vt:lpstr>Vrste riječi</vt:lpstr>
      <vt:lpstr>          PONOVIMO VRSTE      RIJEČI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2</cp:revision>
  <dcterms:created xsi:type="dcterms:W3CDTF">2020-04-05T15:04:15Z</dcterms:created>
  <dcterms:modified xsi:type="dcterms:W3CDTF">2020-04-05T15:22:04Z</dcterms:modified>
</cp:coreProperties>
</file>